
<file path=[Content_Types].xml><?xml version="1.0" encoding="utf-8"?>
<Types xmlns="http://schemas.openxmlformats.org/package/2006/content-types">
  <Default Extension="png" ContentType="image/png"/>
  <Default Extension="jpeg" ContentType="image/jpeg"/>
  <Default Extension="mov" ContentType="video/quicktime"/>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4"/>
  </p:notesMasterIdLst>
  <p:handoutMasterIdLst>
    <p:handoutMasterId r:id="rId15"/>
  </p:handoutMasterIdLst>
  <p:sldIdLst>
    <p:sldId id="303" r:id="rId2"/>
    <p:sldId id="552" r:id="rId3"/>
    <p:sldId id="566" r:id="rId4"/>
    <p:sldId id="565" r:id="rId5"/>
    <p:sldId id="333" r:id="rId6"/>
    <p:sldId id="334" r:id="rId7"/>
    <p:sldId id="288" r:id="rId8"/>
    <p:sldId id="564" r:id="rId9"/>
    <p:sldId id="561" r:id="rId10"/>
    <p:sldId id="541" r:id="rId11"/>
    <p:sldId id="492" r:id="rId12"/>
    <p:sldId id="360" r:id="rId13"/>
  </p:sldIdLst>
  <p:sldSz cx="12192000" cy="6858000"/>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2600"/>
    <a:srgbClr val="FF2F92"/>
    <a:srgbClr val="AB7942"/>
    <a:srgbClr val="FFD579"/>
    <a:srgbClr val="7A81FF"/>
    <a:srgbClr val="D883FF"/>
    <a:srgbClr val="FF85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182"/>
    <p:restoredTop sz="75306"/>
  </p:normalViewPr>
  <p:slideViewPr>
    <p:cSldViewPr snapToGrid="0" snapToObjects="1">
      <p:cViewPr varScale="1">
        <p:scale>
          <a:sx n="87" d="100"/>
          <a:sy n="87" d="100"/>
        </p:scale>
        <p:origin x="1902" y="60"/>
      </p:cViewPr>
      <p:guideLst>
        <p:guide orient="horz" pos="2160"/>
        <p:guide pos="3840"/>
      </p:guideLst>
    </p:cSldViewPr>
  </p:slideViewPr>
  <p:notesTextViewPr>
    <p:cViewPr>
      <p:scale>
        <a:sx n="150" d="100"/>
        <a:sy n="150" d="100"/>
      </p:scale>
      <p:origin x="0" y="0"/>
    </p:cViewPr>
  </p:notesTextViewPr>
  <p:notesViewPr>
    <p:cSldViewPr snapToGrid="0" snapToObjects="1">
      <p:cViewPr varScale="1">
        <p:scale>
          <a:sx n="99" d="100"/>
          <a:sy n="99" d="100"/>
        </p:scale>
        <p:origin x="3160" y="1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5179484" y="0"/>
            <a:ext cx="3962400" cy="344091"/>
          </a:xfrm>
          <a:prstGeom prst="rect">
            <a:avLst/>
          </a:prstGeom>
        </p:spPr>
        <p:txBody>
          <a:bodyPr vert="horz" lIns="91440" tIns="45720" rIns="91440" bIns="45720" rtlCol="0"/>
          <a:lstStyle>
            <a:lvl1pPr algn="r">
              <a:defRPr sz="1200"/>
            </a:lvl1pPr>
          </a:lstStyle>
          <a:p>
            <a:fld id="{88389790-147C-7748-A8A1-65FAC8A20F72}" type="datetimeFigureOut">
              <a:rPr lang="en-US" smtClean="0"/>
              <a:t>9/10/2023</a:t>
            </a:fld>
            <a:endParaRPr lang="en-US"/>
          </a:p>
        </p:txBody>
      </p:sp>
      <p:sp>
        <p:nvSpPr>
          <p:cNvPr id="4" name="Footer Placeholder 3"/>
          <p:cNvSpPr>
            <a:spLocks noGrp="1"/>
          </p:cNvSpPr>
          <p:nvPr>
            <p:ph type="ftr" sz="quarter" idx="2"/>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5179484" y="6513910"/>
            <a:ext cx="3962400" cy="344090"/>
          </a:xfrm>
          <a:prstGeom prst="rect">
            <a:avLst/>
          </a:prstGeom>
        </p:spPr>
        <p:txBody>
          <a:bodyPr vert="horz" lIns="91440" tIns="45720" rIns="91440" bIns="45720" rtlCol="0" anchor="b"/>
          <a:lstStyle>
            <a:lvl1pPr algn="r">
              <a:defRPr sz="1200"/>
            </a:lvl1pPr>
          </a:lstStyle>
          <a:p>
            <a:fld id="{31187C3C-3B4A-A94C-9469-5678414FBFB8}" type="slidenum">
              <a:rPr lang="en-US" smtClean="0"/>
              <a:t>‹#›</a:t>
            </a:fld>
            <a:endParaRPr lang="en-US"/>
          </a:p>
        </p:txBody>
      </p:sp>
    </p:spTree>
    <p:extLst>
      <p:ext uri="{BB962C8B-B14F-4D97-AF65-F5344CB8AC3E}">
        <p14:creationId xmlns:p14="http://schemas.microsoft.com/office/powerpoint/2010/main" val="8209896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48CB77B6-7185-9642-B594-FCD5D893C7A0}" type="datetimeFigureOut">
              <a:rPr lang="en-US" smtClean="0"/>
              <a:t>9/10/2023</a:t>
            </a:fld>
            <a:endParaRPr lang="en-US"/>
          </a:p>
        </p:txBody>
      </p:sp>
      <p:sp>
        <p:nvSpPr>
          <p:cNvPr id="4" name="Slide Image Placeholder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0A193586-FEB5-7C43-8F44-7EFAE4EECA28}" type="slidenum">
              <a:rPr lang="en-US" smtClean="0"/>
              <a:t>‹#›</a:t>
            </a:fld>
            <a:endParaRPr lang="en-US"/>
          </a:p>
        </p:txBody>
      </p:sp>
    </p:spTree>
    <p:extLst>
      <p:ext uri="{BB962C8B-B14F-4D97-AF65-F5344CB8AC3E}">
        <p14:creationId xmlns:p14="http://schemas.microsoft.com/office/powerpoint/2010/main" val="2811076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cran.r-project.org/package=tidyREDCap" TargetMode="External"/><Relationship Id="rId2" Type="http://schemas.openxmlformats.org/officeDocument/2006/relationships/slide" Target="../slides/slide12.xml"/><Relationship Id="rId1" Type="http://schemas.openxmlformats.org/officeDocument/2006/relationships/notesMaster" Target="../notesMasters/notesMaster1.xml"/><Relationship Id="rId6" Type="http://schemas.openxmlformats.org/officeDocument/2006/relationships/hyperlink" Target="https://cran.r-project.org/package=REDCapExporter" TargetMode="External"/><Relationship Id="rId5" Type="http://schemas.openxmlformats.org/officeDocument/2006/relationships/hyperlink" Target="https://cran.r-project.org/package=redcapAPI" TargetMode="External"/><Relationship Id="rId4" Type="http://schemas.openxmlformats.org/officeDocument/2006/relationships/hyperlink" Target="https://cran.r-project.org/package=REDCapDM"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sym typeface="Wingdings" pitchFamily="2" charset="2"/>
            </a:endParaRPr>
          </a:p>
        </p:txBody>
      </p:sp>
      <p:sp>
        <p:nvSpPr>
          <p:cNvPr id="4" name="Slide Number Placeholder 3"/>
          <p:cNvSpPr>
            <a:spLocks noGrp="1"/>
          </p:cNvSpPr>
          <p:nvPr>
            <p:ph type="sldNum" sz="quarter" idx="10"/>
          </p:nvPr>
        </p:nvSpPr>
        <p:spPr/>
        <p:txBody>
          <a:bodyPr/>
          <a:lstStyle/>
          <a:p>
            <a:fld id="{DD65BEC1-91A9-F040-80A2-A1EC33E8D6DB}"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14429181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11</a:t>
            </a:fld>
            <a:endParaRPr lang="en-US"/>
          </a:p>
        </p:txBody>
      </p:sp>
    </p:spTree>
    <p:extLst>
      <p:ext uri="{BB962C8B-B14F-4D97-AF65-F5344CB8AC3E}">
        <p14:creationId xmlns:p14="http://schemas.microsoft.com/office/powerpoint/2010/main" val="19493171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b="0" i="0" u="none" strike="noStrike" dirty="0">
                <a:solidFill>
                  <a:srgbClr val="2962FF"/>
                </a:solidFill>
                <a:effectLst/>
                <a:latin typeface="roboto" panose="02000000000000000000" pitchFamily="2" charset="0"/>
                <a:hlinkClick r:id="rId3"/>
              </a:rPr>
              <a:t>tidyREDCap</a:t>
            </a:r>
            <a:r>
              <a:rPr lang="en-US" b="0" i="0" dirty="0">
                <a:effectLst/>
                <a:latin typeface="roboto" panose="02000000000000000000" pitchFamily="2" charset="0"/>
              </a:rPr>
              <a:t> is a package that simplifies the tables for instruments and choose-all or choose-one question types. It is easy to make tables and it depends on </a:t>
            </a:r>
            <a:r>
              <a:rPr lang="en-US" b="0" i="0" dirty="0" err="1">
                <a:effectLst/>
                <a:latin typeface="roboto" panose="02000000000000000000" pitchFamily="2" charset="0"/>
              </a:rPr>
              <a:t>REDCapR</a:t>
            </a:r>
            <a:r>
              <a:rPr lang="en-US" b="0" i="0" dirty="0">
                <a:effectLst/>
                <a:latin typeface="roboto" panose="02000000000000000000" pitchFamily="2" charset="0"/>
              </a:rPr>
              <a:t>. It requires the first and last columns to make instruments.</a:t>
            </a:r>
          </a:p>
          <a:p>
            <a:pPr marL="0" indent="0">
              <a:buFontTx/>
              <a:buNone/>
            </a:pPr>
            <a:endParaRPr lang="en-US" b="0" i="0" u="none" strike="noStrike" dirty="0">
              <a:solidFill>
                <a:srgbClr val="2962FF"/>
              </a:solidFill>
              <a:effectLst/>
              <a:latin typeface="roboto" panose="02000000000000000000" pitchFamily="2" charset="0"/>
              <a:hlinkClick r:id="rId4"/>
            </a:endParaRPr>
          </a:p>
          <a:p>
            <a:pPr marL="0" indent="0">
              <a:buFontTx/>
              <a:buNone/>
            </a:pPr>
            <a:r>
              <a:rPr lang="en-US" b="0" i="0" u="none" strike="noStrike" dirty="0">
                <a:solidFill>
                  <a:srgbClr val="2962FF"/>
                </a:solidFill>
                <a:effectLst/>
                <a:latin typeface="roboto" panose="02000000000000000000" pitchFamily="2" charset="0"/>
                <a:hlinkClick r:id="rId5"/>
              </a:rPr>
              <a:t>redcapAPI</a:t>
            </a:r>
            <a:r>
              <a:rPr lang="en-US" b="0" i="0" dirty="0">
                <a:effectLst/>
                <a:latin typeface="roboto" panose="02000000000000000000" pitchFamily="2" charset="0"/>
              </a:rPr>
              <a:t> is a package for making data accessible and analysis-ready as quickly as possible with huge documentation in a wiki but has no vignette or examples and it does not depend on </a:t>
            </a:r>
            <a:r>
              <a:rPr lang="en-US" b="0" i="0" dirty="0" err="1">
                <a:effectLst/>
                <a:latin typeface="roboto" panose="02000000000000000000" pitchFamily="2" charset="0"/>
              </a:rPr>
              <a:t>REDCapR</a:t>
            </a:r>
            <a:r>
              <a:rPr lang="en-US" b="0" i="0" dirty="0">
                <a:effectLst/>
                <a:latin typeface="roboto" panose="02000000000000000000" pitchFamily="2" charset="0"/>
              </a:rPr>
              <a:t>.</a:t>
            </a:r>
            <a:endParaRPr lang="en-US" b="0" i="0" u="none" strike="noStrike" dirty="0">
              <a:solidFill>
                <a:srgbClr val="2962FF"/>
              </a:solidFill>
              <a:effectLst/>
              <a:latin typeface="roboto" panose="020F0502020204030204" pitchFamily="34" charset="0"/>
              <a:hlinkClick r:id="rId4"/>
            </a:endParaRPr>
          </a:p>
          <a:p>
            <a:pPr marL="0" indent="0">
              <a:buFontTx/>
              <a:buNone/>
            </a:pPr>
            <a:endParaRPr lang="en-US" b="0" i="0" u="none" strike="noStrike" dirty="0">
              <a:solidFill>
                <a:srgbClr val="2962FF"/>
              </a:solidFill>
              <a:effectLst/>
              <a:latin typeface="roboto" panose="020F0502020204030204" pitchFamily="34" charset="0"/>
              <a:hlinkClick r:id="rId4"/>
            </a:endParaRPr>
          </a:p>
          <a:p>
            <a:pPr marL="0" indent="0">
              <a:buFontTx/>
              <a:buNone/>
            </a:pPr>
            <a:r>
              <a:rPr lang="en-US" b="0" i="0" u="none" strike="noStrike" dirty="0">
                <a:solidFill>
                  <a:srgbClr val="2962FF"/>
                </a:solidFill>
                <a:effectLst/>
                <a:latin typeface="roboto" panose="020F0502020204030204" pitchFamily="34" charset="0"/>
                <a:hlinkClick r:id="rId4"/>
              </a:rPr>
              <a:t>REDCapDM</a:t>
            </a:r>
            <a:r>
              <a:rPr lang="en-US" b="0" i="0" dirty="0">
                <a:effectLst/>
                <a:latin typeface="roboto" panose="02000000000000000000" pitchFamily="2" charset="0"/>
              </a:rPr>
              <a:t> is a package that provides functions to read and manage </a:t>
            </a:r>
            <a:r>
              <a:rPr lang="en-US" b="0" i="0" dirty="0" err="1">
                <a:effectLst/>
                <a:latin typeface="roboto" panose="02000000000000000000" pitchFamily="2" charset="0"/>
              </a:rPr>
              <a:t>REDCap</a:t>
            </a:r>
            <a:r>
              <a:rPr lang="en-US" b="0" i="0" dirty="0">
                <a:effectLst/>
                <a:latin typeface="roboto" panose="02000000000000000000" pitchFamily="2" charset="0"/>
              </a:rPr>
              <a:t> data and identify missing or extreme values as well as transform the data provided by the API. It depends on </a:t>
            </a:r>
            <a:r>
              <a:rPr lang="en-US" b="0" i="0" dirty="0" err="1">
                <a:effectLst/>
                <a:latin typeface="roboto" panose="02000000000000000000" pitchFamily="2" charset="0"/>
              </a:rPr>
              <a:t>REDCapR</a:t>
            </a:r>
            <a:r>
              <a:rPr lang="en-US" b="0" i="0" dirty="0">
                <a:effectLst/>
                <a:latin typeface="roboto" panose="02000000000000000000" pitchFamily="2" charset="0"/>
              </a:rPr>
              <a:t>.</a:t>
            </a:r>
          </a:p>
          <a:p>
            <a:pPr marL="0" indent="0">
              <a:buFontTx/>
              <a:buNone/>
            </a:pPr>
            <a:endParaRPr lang="en-US" b="0" i="0" dirty="0">
              <a:effectLst/>
              <a:latin typeface="roboto" panose="02000000000000000000" pitchFamily="2" charset="0"/>
            </a:endParaRPr>
          </a:p>
          <a:p>
            <a:pPr algn="l"/>
            <a:r>
              <a:rPr lang="en-US" b="0" i="0" u="none" strike="noStrike">
                <a:solidFill>
                  <a:srgbClr val="2962FF"/>
                </a:solidFill>
                <a:effectLst/>
                <a:latin typeface="roboto" panose="02000000000000000000" pitchFamily="2" charset="0"/>
                <a:hlinkClick r:id="rId6"/>
              </a:rPr>
              <a:t>REDCapExporter</a:t>
            </a:r>
            <a:r>
              <a:rPr lang="en-US" b="0" i="0" dirty="0">
                <a:effectLst/>
                <a:latin typeface="roboto" panose="02000000000000000000" pitchFamily="2" charset="0"/>
              </a:rPr>
              <a:t> is a package to build a data package from a database for redistribution. It does not depend on </a:t>
            </a:r>
            <a:r>
              <a:rPr lang="en-US" b="0" i="0" dirty="0" err="1">
                <a:effectLst/>
                <a:latin typeface="roboto" panose="02000000000000000000" pitchFamily="2" charset="0"/>
              </a:rPr>
              <a:t>REDCapR</a:t>
            </a:r>
            <a:r>
              <a:rPr lang="en-US" b="0" i="0" dirty="0">
                <a:effectLst/>
                <a:latin typeface="roboto" panose="02000000000000000000" pitchFamily="2" charset="0"/>
              </a:rPr>
              <a:t>.</a:t>
            </a:r>
          </a:p>
          <a:p>
            <a:pPr marL="0" indent="0">
              <a:buFontTx/>
              <a:buNone/>
            </a:pPr>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12</a:t>
            </a:fld>
            <a:endParaRPr lang="en-US"/>
          </a:p>
        </p:txBody>
      </p:sp>
    </p:spTree>
    <p:extLst>
      <p:ext uri="{BB962C8B-B14F-4D97-AF65-F5344CB8AC3E}">
        <p14:creationId xmlns:p14="http://schemas.microsoft.com/office/powerpoint/2010/main" val="3077695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(Might wan to mention here – next few min will be background and not critical to understand the rest, so if there are issues with logging into the server, please have TAs help troubleshooting now.)</a:t>
            </a:r>
          </a:p>
        </p:txBody>
      </p:sp>
      <p:sp>
        <p:nvSpPr>
          <p:cNvPr id="4" name="Slide Number Placeholder 3"/>
          <p:cNvSpPr>
            <a:spLocks noGrp="1"/>
          </p:cNvSpPr>
          <p:nvPr>
            <p:ph type="sldNum" sz="quarter" idx="5"/>
          </p:nvPr>
        </p:nvSpPr>
        <p:spPr/>
        <p:txBody>
          <a:bodyPr/>
          <a:lstStyle/>
          <a:p>
            <a:fld id="{0A193586-FEB5-7C43-8F44-7EFAE4EECA28}" type="slidenum">
              <a:rPr lang="en-US" smtClean="0"/>
              <a:t>2</a:t>
            </a:fld>
            <a:endParaRPr lang="en-US"/>
          </a:p>
        </p:txBody>
      </p:sp>
    </p:spTree>
    <p:extLst>
      <p:ext uri="{BB962C8B-B14F-4D97-AF65-F5344CB8AC3E}">
        <p14:creationId xmlns:p14="http://schemas.microsoft.com/office/powerpoint/2010/main" val="30869944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(Might wan to mention here – next few min will be background and not critical to understand the rest, so if there are issues with logging into the server, please have TAs help troubleshooting now.)</a:t>
            </a:r>
          </a:p>
        </p:txBody>
      </p:sp>
      <p:sp>
        <p:nvSpPr>
          <p:cNvPr id="4" name="Slide Number Placeholder 3"/>
          <p:cNvSpPr>
            <a:spLocks noGrp="1"/>
          </p:cNvSpPr>
          <p:nvPr>
            <p:ph type="sldNum" sz="quarter" idx="5"/>
          </p:nvPr>
        </p:nvSpPr>
        <p:spPr/>
        <p:txBody>
          <a:bodyPr/>
          <a:lstStyle/>
          <a:p>
            <a:fld id="{0A193586-FEB5-7C43-8F44-7EFAE4EECA28}" type="slidenum">
              <a:rPr lang="en-US" smtClean="0"/>
              <a:t>4</a:t>
            </a:fld>
            <a:endParaRPr lang="en-US"/>
          </a:p>
        </p:txBody>
      </p:sp>
    </p:spTree>
    <p:extLst>
      <p:ext uri="{BB962C8B-B14F-4D97-AF65-F5344CB8AC3E}">
        <p14:creationId xmlns:p14="http://schemas.microsoft.com/office/powerpoint/2010/main" val="3310895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And that's how REDCapTidieR was born, an open-source package that we first launched a year ago.</a:t>
            </a:r>
          </a:p>
          <a:p>
            <a:pPr marL="0" indent="0">
              <a:buFontTx/>
              <a:buNone/>
            </a:pPr>
            <a:endParaRPr lang="en-US" dirty="0"/>
          </a:p>
          <a:p>
            <a:pPr marL="0" indent="0">
              <a:buFontTx/>
              <a:buNone/>
            </a:pPr>
            <a:r>
              <a:rPr lang="en-US" dirty="0"/>
              <a:t>REDCapTidieR makes it easy to import any REDCap project into R, even the complex ones that contain longitudinal or repeated instruments or events. It does so by integrating data and metadata into a single object – the supertibble. It’s easy to explore the supertibble in the RStudio IDE and manipulate it using tidy semantics, like the pipe operator. </a:t>
            </a:r>
          </a:p>
          <a:p>
            <a:pPr marL="0" indent="0">
              <a:buFontTx/>
              <a:buNone/>
            </a:pPr>
            <a:endParaRPr lang="en-US" dirty="0"/>
          </a:p>
          <a:p>
            <a:pPr marL="0" indent="0">
              <a:buFontTx/>
              <a:buNone/>
            </a:pPr>
            <a:r>
              <a:rPr lang="en-US" dirty="0"/>
              <a:t>*** We ensured that it's both robust and efficient so it can be used in a production environment. It's built on the </a:t>
            </a:r>
            <a:r>
              <a:rPr lang="en-US" dirty="0" err="1"/>
              <a:t>REDCapR</a:t>
            </a:r>
            <a:r>
              <a:rPr lang="en-US" dirty="0"/>
              <a:t> package, follows </a:t>
            </a:r>
            <a:r>
              <a:rPr lang="en-US" dirty="0" err="1"/>
              <a:t>tidyverse</a:t>
            </a:r>
            <a:r>
              <a:rPr lang="en-US" dirty="0"/>
              <a:t> SDLC recommendations, and has pretty good test coverage and enabled continuous integration on GitHub. It also offers extensive error checking with helpful error messages, and we have profiled it and replaced </a:t>
            </a:r>
            <a:r>
              <a:rPr lang="en-US" dirty="0" err="1"/>
              <a:t>tidyverse</a:t>
            </a:r>
            <a:r>
              <a:rPr lang="en-US" dirty="0"/>
              <a:t> code with base R in areas where we found bottlenecks.</a:t>
            </a:r>
          </a:p>
        </p:txBody>
      </p:sp>
      <p:sp>
        <p:nvSpPr>
          <p:cNvPr id="4" name="Slide Number Placeholder 3"/>
          <p:cNvSpPr>
            <a:spLocks noGrp="1"/>
          </p:cNvSpPr>
          <p:nvPr>
            <p:ph type="sldNum" sz="quarter" idx="5"/>
          </p:nvPr>
        </p:nvSpPr>
        <p:spPr/>
        <p:txBody>
          <a:bodyPr/>
          <a:lstStyle/>
          <a:p>
            <a:fld id="{87E8EB8B-B78C-4FCA-B737-0D9226F57ED2}" type="slidenum">
              <a:rPr lang="en-US" smtClean="0"/>
              <a:t>5</a:t>
            </a:fld>
            <a:endParaRPr lang="en-US"/>
          </a:p>
        </p:txBody>
      </p:sp>
    </p:spTree>
    <p:extLst>
      <p:ext uri="{BB962C8B-B14F-4D97-AF65-F5344CB8AC3E}">
        <p14:creationId xmlns:p14="http://schemas.microsoft.com/office/powerpoint/2010/main" val="19379841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delve deeper into the REDCapTidieR supertibble. This object is generated when you read a REDCap project using the `read_redcap()` function. </a:t>
            </a:r>
          </a:p>
          <a:p>
            <a:endParaRPr lang="en-US" dirty="0"/>
          </a:p>
          <a:p>
            <a:r>
              <a:rPr lang="en-US" dirty="0"/>
              <a:t>Here, you can see part of the supertibble from the Prodigy trial displayed in the </a:t>
            </a:r>
            <a:r>
              <a:rPr lang="en-US" dirty="0" err="1"/>
              <a:t>Rstudio</a:t>
            </a:r>
            <a:r>
              <a:rPr lang="en-US" dirty="0"/>
              <a:t> IDE Viewer. Each row of the supertibble represents an instrument. You can see the name and label of the instrument. And then you have two list columns containing tidy tibbles with the data and the field-level metadata from the project. </a:t>
            </a:r>
          </a:p>
          <a:p>
            <a:endParaRPr lang="en-US" dirty="0"/>
          </a:p>
          <a:p>
            <a:r>
              <a:rPr lang="en-US" dirty="0"/>
              <a:t>By clicking on the table icon, you can drill down into individual data and metadata tibbles. This makes initial data exploration really easy.</a:t>
            </a:r>
          </a:p>
        </p:txBody>
      </p:sp>
      <p:sp>
        <p:nvSpPr>
          <p:cNvPr id="4" name="Slide Number Placeholder 3"/>
          <p:cNvSpPr>
            <a:spLocks noGrp="1"/>
          </p:cNvSpPr>
          <p:nvPr>
            <p:ph type="sldNum" sz="quarter" idx="5"/>
          </p:nvPr>
        </p:nvSpPr>
        <p:spPr/>
        <p:txBody>
          <a:bodyPr/>
          <a:lstStyle/>
          <a:p>
            <a:fld id="{87E8EB8B-B78C-4FCA-B737-0D9226F57ED2}" type="slidenum">
              <a:rPr lang="en-US" smtClean="0"/>
              <a:t>6</a:t>
            </a:fld>
            <a:endParaRPr lang="en-US"/>
          </a:p>
        </p:txBody>
      </p:sp>
    </p:spTree>
    <p:extLst>
      <p:ext uri="{BB962C8B-B14F-4D97-AF65-F5344CB8AC3E}">
        <p14:creationId xmlns:p14="http://schemas.microsoft.com/office/powerpoint/2010/main" val="29283475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can you do with the Supertibble?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You can extract data frames for individual instruments using either the </a:t>
            </a:r>
            <a:r>
              <a:rPr lang="en-US" dirty="0" err="1"/>
              <a:t>bind_tibbles</a:t>
            </a:r>
            <a:r>
              <a:rPr lang="en-US" dirty="0"/>
              <a:t>() or </a:t>
            </a:r>
            <a:r>
              <a:rPr lang="en-US" dirty="0" err="1"/>
              <a:t>extract_tibble</a:t>
            </a:r>
            <a:r>
              <a:rPr lang="en-US" dirty="0"/>
              <a:t>() function. </a:t>
            </a:r>
            <a:r>
              <a:rPr lang="en-US" dirty="0" err="1"/>
              <a:t>Bind_tibbles</a:t>
            </a:r>
            <a:r>
              <a:rPr lang="en-US" dirty="0"/>
              <a:t>() makes the data tibbles magically appear in the Environment. </a:t>
            </a:r>
            <a:r>
              <a:rPr lang="en-US" dirty="0" err="1"/>
              <a:t>Extract_tibble</a:t>
            </a:r>
            <a:r>
              <a:rPr lang="en-US" dirty="0"/>
              <a:t>() extracts and returns an individual data tibble. This functionality pairs well with the pipe operator.</a:t>
            </a:r>
          </a:p>
          <a:p>
            <a:endParaRPr lang="en-US" dirty="0"/>
          </a:p>
          <a:p>
            <a:r>
              <a:rPr lang="en-US" dirty="0"/>
              <a:t>*** You can use make_labelled() to add variable labels. This employs the {labelled} package to attach REDCap field labels to data columns, reusing the descriptions in data entry forms as variable descriptions.</a:t>
            </a:r>
          </a:p>
          <a:p>
            <a:endParaRPr lang="en-US" dirty="0"/>
          </a:p>
          <a:p>
            <a:r>
              <a:rPr lang="en-US" dirty="0"/>
              <a:t>*** And finally, you can use </a:t>
            </a:r>
            <a:r>
              <a:rPr lang="en-US" dirty="0" err="1"/>
              <a:t>write_redcap_xlsx</a:t>
            </a:r>
            <a:r>
              <a:rPr lang="en-US" dirty="0"/>
              <a:t>() to export to Excel. This feature is particularly handy for collaborating, and it supports labels so your collaborator can see the descriptions for each variable. Here’s what the Prodigy database looks like as an Excel sheet – you can see that there’s a table of contents, and each instrument’s data is in its own tab.</a:t>
            </a:r>
          </a:p>
        </p:txBody>
      </p:sp>
      <p:sp>
        <p:nvSpPr>
          <p:cNvPr id="4" name="Slide Number Placeholder 3"/>
          <p:cNvSpPr>
            <a:spLocks noGrp="1"/>
          </p:cNvSpPr>
          <p:nvPr>
            <p:ph type="sldNum" sz="quarter" idx="5"/>
          </p:nvPr>
        </p:nvSpPr>
        <p:spPr/>
        <p:txBody>
          <a:bodyPr/>
          <a:lstStyle/>
          <a:p>
            <a:fld id="{5FD5E4AB-DBCF-2C4F-A1FD-94DEE54C88DA}" type="slidenum">
              <a:rPr lang="en-US" smtClean="0"/>
              <a:t>7</a:t>
            </a:fld>
            <a:endParaRPr lang="en-US"/>
          </a:p>
        </p:txBody>
      </p:sp>
    </p:spTree>
    <p:extLst>
      <p:ext uri="{BB962C8B-B14F-4D97-AF65-F5344CB8AC3E}">
        <p14:creationId xmlns:p14="http://schemas.microsoft.com/office/powerpoint/2010/main" val="3499204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8</a:t>
            </a:fld>
            <a:endParaRPr lang="en-US"/>
          </a:p>
        </p:txBody>
      </p:sp>
    </p:spTree>
    <p:extLst>
      <p:ext uri="{BB962C8B-B14F-4D97-AF65-F5344CB8AC3E}">
        <p14:creationId xmlns:p14="http://schemas.microsoft.com/office/powerpoint/2010/main" val="5709539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To recap what we covered up to this point,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A193586-FEB5-7C43-8F44-7EFAE4EECA28}" type="slidenum">
              <a:rPr lang="en-US" smtClean="0"/>
              <a:t>9</a:t>
            </a:fld>
            <a:endParaRPr lang="en-US"/>
          </a:p>
        </p:txBody>
      </p:sp>
    </p:spTree>
    <p:extLst>
      <p:ext uri="{BB962C8B-B14F-4D97-AF65-F5344CB8AC3E}">
        <p14:creationId xmlns:p14="http://schemas.microsoft.com/office/powerpoint/2010/main" val="15550890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“What Else?” section should mention things that would be covered in a comprehensive course and/or are of strong interest to the intended audience</a:t>
            </a:r>
          </a:p>
        </p:txBody>
      </p:sp>
      <p:sp>
        <p:nvSpPr>
          <p:cNvPr id="4" name="Slide Number Placeholder 3"/>
          <p:cNvSpPr>
            <a:spLocks noGrp="1"/>
          </p:cNvSpPr>
          <p:nvPr>
            <p:ph type="sldNum" sz="quarter" idx="5"/>
          </p:nvPr>
        </p:nvSpPr>
        <p:spPr/>
        <p:txBody>
          <a:bodyPr/>
          <a:lstStyle/>
          <a:p>
            <a:fld id="{0A193586-FEB5-7C43-8F44-7EFAE4EECA28}" type="slidenum">
              <a:rPr lang="en-US" smtClean="0"/>
              <a:t>10</a:t>
            </a:fld>
            <a:endParaRPr lang="en-US"/>
          </a:p>
        </p:txBody>
      </p:sp>
    </p:spTree>
    <p:extLst>
      <p:ext uri="{BB962C8B-B14F-4D97-AF65-F5344CB8AC3E}">
        <p14:creationId xmlns:p14="http://schemas.microsoft.com/office/powerpoint/2010/main" val="21557267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3.mov"/><Relationship Id="rId1" Type="http://schemas.microsoft.com/office/2007/relationships/media" Target="../media/media3.mov"/><Relationship Id="rId4"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4.mov"/><Relationship Id="rId1" Type="http://schemas.microsoft.com/office/2007/relationships/media" Target="../media/media4.mov"/><Relationship Id="rId4"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2.mov"/><Relationship Id="rId1" Type="http://schemas.microsoft.com/office/2007/relationships/media" Target="../media/media2.mov"/><Relationship Id="rId5" Type="http://schemas.openxmlformats.org/officeDocument/2006/relationships/image" Target="../media/image4.png"/><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F50D20D1-FB23-684F-9AB5-129D6BD98B56}" type="datetimeFigureOut">
              <a:rPr lang="en-US" smtClean="0">
                <a:solidFill>
                  <a:prstClr val="black">
                    <a:lumMod val="95000"/>
                    <a:lumOff val="5000"/>
                  </a:prstClr>
                </a:solidFill>
              </a:rPr>
              <a:pPr/>
              <a:t>9/10/2023</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Your_Turn_3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3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9/10/2023</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Your_Turn_1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7" name="timer_1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9/10/2023</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7"/>
                                        </p:tgtEl>
                                      </p:cBhvr>
                                    </p:cmd>
                                  </p:childTnLst>
                                </p:cTn>
                              </p:par>
                            </p:childTnLst>
                          </p:cTn>
                        </p:par>
                      </p:childTnLst>
                    </p:cTn>
                  </p:par>
                </p:childTnLst>
              </p:cTn>
              <p:nextCondLst>
                <p:cond evt="onClick" delay="0">
                  <p:tgtEl>
                    <p:spTgt spid="67"/>
                  </p:tgtEl>
                </p:cond>
              </p:nextCondLst>
            </p:seq>
            <p:video>
              <p:cMediaNode vol="80000">
                <p:cTn id="7" fill="hold" display="0">
                  <p:stCondLst>
                    <p:cond delay="indefinite"/>
                  </p:stCondLst>
                </p:cTn>
                <p:tgtEl>
                  <p:spTgt spid="67"/>
                </p:tgtEl>
              </p:cMediaNode>
            </p:video>
          </p:childTnLst>
        </p:cTn>
      </p:par>
    </p:tnLst>
  </p:timing>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Your_Turn_no_timer">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9/10/2023</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3222826489"/>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9/10/2023</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9/10/2023</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9/10/2023</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r>
              <a:rPr lang="en-US">
                <a:solidFill>
                  <a:prstClr val="black">
                    <a:lumMod val="95000"/>
                    <a:lumOff val="5000"/>
                  </a:prstClr>
                </a:solidFill>
              </a:rPr>
              <a:t>
              </a:t>
            </a:r>
            <a:endParaRPr lang="en-US" dirty="0">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9/10/2023</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9/10/2023</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9/10/2023</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9/10/2023</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_Section Header">
    <p:spTree>
      <p:nvGrpSpPr>
        <p:cNvPr id="1" name=""/>
        <p:cNvGrpSpPr/>
        <p:nvPr/>
      </p:nvGrpSpPr>
      <p:grpSpPr>
        <a:xfrm>
          <a:off x="0" y="0"/>
          <a:ext cx="0" cy="0"/>
          <a:chOff x="0" y="0"/>
          <a:chExt cx="0" cy="0"/>
        </a:xfrm>
      </p:grpSpPr>
      <p:sp>
        <p:nvSpPr>
          <p:cNvPr id="9" name="Rectangle 8"/>
          <p:cNvSpPr/>
          <p:nvPr/>
        </p:nvSpPr>
        <p:spPr>
          <a:xfrm>
            <a:off x="0" y="0"/>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02443" y="2683193"/>
            <a:ext cx="11187112" cy="1463040"/>
          </a:xfrm>
        </p:spPr>
        <p:txBody>
          <a:bodyPr anchor="ctr">
            <a:normAutofit/>
          </a:bodyPr>
          <a:lstStyle>
            <a:lvl1pPr algn="ctr">
              <a:defRPr sz="5000" b="0" spc="200" baseline="0"/>
            </a:lvl1pPr>
          </a:lstStyle>
          <a:p>
            <a:r>
              <a:rPr lang="en-US"/>
              <a:t>Click to edit Master title style</a:t>
            </a:r>
            <a:endParaRPr lang="en-US" dirty="0"/>
          </a:p>
        </p:txBody>
      </p:sp>
      <p:sp>
        <p:nvSpPr>
          <p:cNvPr id="10" name="Rectangle 9"/>
          <p:cNvSpPr/>
          <p:nvPr userDrawn="1"/>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p:cNvSpPr/>
          <p:nvPr userDrawn="1"/>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7"/>
            <a:ext cx="9720072" cy="751878"/>
          </a:xfrm>
        </p:spPr>
        <p:txBody>
          <a:bodyPr/>
          <a:lstStyle/>
          <a:p>
            <a:r>
              <a:rPr lang="en-US" dirty="0"/>
              <a:t>Click to edit Master title style</a:t>
            </a:r>
          </a:p>
        </p:txBody>
      </p:sp>
      <p:sp>
        <p:nvSpPr>
          <p:cNvPr id="3" name="Content Placeholder 2"/>
          <p:cNvSpPr>
            <a:spLocks noGrp="1"/>
          </p:cNvSpPr>
          <p:nvPr>
            <p:ph sz="half" idx="1"/>
          </p:nvPr>
        </p:nvSpPr>
        <p:spPr>
          <a:xfrm>
            <a:off x="1024127" y="2286000"/>
            <a:ext cx="4754880" cy="40233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9/10/2023</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1498152"/>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286304"/>
            <a:ext cx="4754880" cy="39864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1498152"/>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286304"/>
            <a:ext cx="4754880" cy="39864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9/10/2023</a:t>
            </a:fld>
            <a:endParaRPr lang="en-US">
              <a:solidFill>
                <a:prstClr val="black">
                  <a:lumMod val="95000"/>
                  <a:lumOff val="5000"/>
                </a:prstClr>
              </a:solidFill>
            </a:endParaRPr>
          </a:p>
        </p:txBody>
      </p:sp>
      <p:sp>
        <p:nvSpPr>
          <p:cNvPr id="8" name="Footer Placeholder 7"/>
          <p:cNvSpPr>
            <a:spLocks noGrp="1"/>
          </p:cNvSpPr>
          <p:nvPr>
            <p:ph type="ftr" sz="quarter" idx="11"/>
          </p:nvPr>
        </p:nvSpPr>
        <p:spPr/>
        <p:txBody>
          <a:bodyPr/>
          <a:lstStyle/>
          <a:p>
            <a:endParaRPr lang="en-US">
              <a:solidFill>
                <a:prstClr val="black">
                  <a:lumMod val="95000"/>
                  <a:lumOff val="5000"/>
                </a:prstClr>
              </a:solidFill>
            </a:endParaRPr>
          </a:p>
        </p:txBody>
      </p:sp>
      <p:sp>
        <p:nvSpPr>
          <p:cNvPr id="9" name="Slide Number Placeholder 8"/>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9/10/2023</a:t>
            </a:fld>
            <a:endParaRPr lang="en-US">
              <a:solidFill>
                <a:prstClr val="black">
                  <a:lumMod val="95000"/>
                  <a:lumOff val="5000"/>
                </a:prstClr>
              </a:solidFill>
            </a:endParaRPr>
          </a:p>
        </p:txBody>
      </p:sp>
      <p:sp>
        <p:nvSpPr>
          <p:cNvPr id="4" name="Footer Placeholder 3"/>
          <p:cNvSpPr>
            <a:spLocks noGrp="1"/>
          </p:cNvSpPr>
          <p:nvPr>
            <p:ph type="ftr" sz="quarter" idx="11"/>
          </p:nvPr>
        </p:nvSpPr>
        <p:spPr/>
        <p:txBody>
          <a:bodyPr/>
          <a:lstStyle/>
          <a:p>
            <a:endParaRPr lang="en-US">
              <a:solidFill>
                <a:prstClr val="black">
                  <a:lumMod val="95000"/>
                  <a:lumOff val="5000"/>
                </a:prstClr>
              </a:solidFill>
            </a:endParaRPr>
          </a:p>
        </p:txBody>
      </p:sp>
      <p:sp>
        <p:nvSpPr>
          <p:cNvPr id="5" name="Slide Number Placeholder 4"/>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Your_Turn_10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9/10/2023</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12"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30"/>
            <a:ext cx="2130970" cy="637613"/>
          </a:xfrm>
          <a:prstGeom prst="rect">
            <a:avLst/>
          </a:prstGeom>
          <a:ln w="12700">
            <a:solidFill>
              <a:srgbClr val="A6AAA9"/>
            </a:solidFill>
            <a:miter lim="400000"/>
          </a:ln>
        </p:spPr>
      </p:pic>
      <p:sp>
        <p:nvSpPr>
          <p:cNvPr id="18"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12"/>
                </p:tgtEl>
              </p:cMediaNode>
            </p:video>
          </p:childTnLst>
        </p:cTn>
      </p:par>
    </p:tnLst>
  </p:timing>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Your_Turn_5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Black_W_10_Alarm-6">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8"/>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9/10/2023</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8"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5"/>
          <a:stretch>
            <a:fillRect/>
          </a:stretch>
        </p:blipFill>
        <p:spPr>
          <a:xfrm>
            <a:off x="19088406" y="11645648"/>
            <a:ext cx="4544635" cy="1359812"/>
          </a:xfrm>
          <a:prstGeom prst="rect">
            <a:avLst/>
          </a:prstGeom>
          <a:ln w="12700">
            <a:solidFill>
              <a:srgbClr val="A6AAA9"/>
            </a:solidFill>
            <a:miter lim="400000"/>
          </a:ln>
        </p:spPr>
      </p:pic>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00000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video>
              <p:cMediaNode vol="80000">
                <p:cTn id="13"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79501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024128" y="1656272"/>
            <a:ext cx="9720073" cy="4653088"/>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F50D20D1-FB23-684F-9AB5-129D6BD98B56}" type="datetimeFigureOut">
              <a:rPr lang="en-US" smtClean="0">
                <a:solidFill>
                  <a:prstClr val="black">
                    <a:lumMod val="95000"/>
                    <a:lumOff val="5000"/>
                  </a:prstClr>
                </a:solidFill>
              </a:rPr>
              <a:pPr/>
              <a:t>9/10/2023</a:t>
            </a:fld>
            <a:endParaRPr lang="en-US">
              <a:solidFill>
                <a:prstClr val="black">
                  <a:lumMod val="95000"/>
                  <a:lumOff val="5000"/>
                </a:prstClr>
              </a:solidFill>
            </a:endParaRPr>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solidFill>
                <a:prstClr val="black">
                  <a:lumMod val="95000"/>
                  <a:lumOff val="5000"/>
                </a:prstClr>
              </a:solidFill>
            </a:endParaRPr>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204462401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73" r:id="rId8"/>
    <p:sldLayoutId id="2147483674" r:id="rId9"/>
    <p:sldLayoutId id="2147483675" r:id="rId10"/>
    <p:sldLayoutId id="2147483676" r:id="rId11"/>
    <p:sldLayoutId id="2147483677" r:id="rId12"/>
    <p:sldLayoutId id="2147483668" r:id="rId13"/>
    <p:sldLayoutId id="2147483669" r:id="rId14"/>
    <p:sldLayoutId id="2147483670" r:id="rId15"/>
    <p:sldLayoutId id="2147483671" r:id="rId16"/>
    <p:sldLayoutId id="2147483672" r:id="rId17"/>
  </p:sldLayoutIdLst>
  <p:txStyles>
    <p:titleStyle>
      <a:lvl1pPr algn="ctr" defTabSz="914400" rtl="0" eaLnBrk="1" latinLnBrk="0" hangingPunct="1">
        <a:lnSpc>
          <a:spcPct val="80000"/>
        </a:lnSpc>
        <a:spcBef>
          <a:spcPct val="0"/>
        </a:spcBef>
        <a:buNone/>
        <a:defRPr sz="4400" kern="1200" cap="none" spc="100" baseline="0">
          <a:solidFill>
            <a:schemeClr val="tx1">
              <a:lumMod val="95000"/>
              <a:lumOff val="5000"/>
            </a:schemeClr>
          </a:solidFill>
          <a:latin typeface="+mn-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13.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13.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hyperlink" Target="https://htmlpreview.github.io/?https://github.com/skadauke/redcapcon_2023_redcap_r_workshop/blob/main/exercises/01a_redcapr.html" TargetMode="Externa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13.xml"/><Relationship Id="rId5" Type="http://schemas.openxmlformats.org/officeDocument/2006/relationships/image" Target="../media/image8.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34291" y="4960137"/>
            <a:ext cx="8963891" cy="1463040"/>
          </a:xfrm>
        </p:spPr>
        <p:txBody>
          <a:bodyPr>
            <a:normAutofit/>
          </a:bodyPr>
          <a:lstStyle/>
          <a:p>
            <a:r>
              <a:rPr lang="en-US" sz="6600" b="1" dirty="0"/>
              <a:t>Extract </a:t>
            </a:r>
            <a:r>
              <a:rPr lang="en-US" sz="6600" b="1"/>
              <a:t>and Explore</a:t>
            </a:r>
            <a:endParaRPr lang="en-US" sz="6600" b="1" dirty="0"/>
          </a:p>
        </p:txBody>
      </p:sp>
      <p:sp>
        <p:nvSpPr>
          <p:cNvPr id="3" name="Subtitle 2"/>
          <p:cNvSpPr>
            <a:spLocks noGrp="1"/>
          </p:cNvSpPr>
          <p:nvPr>
            <p:ph type="subTitle" idx="1"/>
          </p:nvPr>
        </p:nvSpPr>
        <p:spPr>
          <a:xfrm>
            <a:off x="8529917" y="4804013"/>
            <a:ext cx="3868272" cy="1673756"/>
          </a:xfrm>
        </p:spPr>
        <p:txBody>
          <a:bodyPr>
            <a:normAutofit/>
          </a:bodyPr>
          <a:lstStyle/>
          <a:p>
            <a:r>
              <a:rPr lang="en-US" sz="2800" dirty="0" err="1"/>
              <a:t>REDCap</a:t>
            </a:r>
            <a:r>
              <a:rPr lang="en-US" sz="2800" dirty="0"/>
              <a:t> + R Workshop</a:t>
            </a:r>
          </a:p>
          <a:p>
            <a:r>
              <a:rPr lang="en-US" sz="2800" dirty="0" err="1"/>
              <a:t>REDCapCon</a:t>
            </a:r>
            <a:r>
              <a:rPr lang="en-US" sz="2800" dirty="0"/>
              <a:t> 2023</a:t>
            </a:r>
          </a:p>
        </p:txBody>
      </p:sp>
    </p:spTree>
    <p:extLst>
      <p:ext uri="{BB962C8B-B14F-4D97-AF65-F5344CB8AC3E}">
        <p14:creationId xmlns:p14="http://schemas.microsoft.com/office/powerpoint/2010/main" val="7677470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502443" y="2752468"/>
            <a:ext cx="11187112" cy="1463040"/>
          </a:xfrm>
        </p:spPr>
        <p:txBody>
          <a:bodyPr/>
          <a:lstStyle/>
          <a:p>
            <a:r>
              <a:rPr lang="en-US" dirty="0">
                <a:latin typeface="+mn-lt"/>
              </a:rPr>
              <a:t>What else?</a:t>
            </a:r>
          </a:p>
        </p:txBody>
      </p:sp>
    </p:spTree>
    <p:extLst>
      <p:ext uri="{BB962C8B-B14F-4D97-AF65-F5344CB8AC3E}">
        <p14:creationId xmlns:p14="http://schemas.microsoft.com/office/powerpoint/2010/main" val="32971113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A6CB883-7570-84F9-5506-DD5C39408661}"/>
              </a:ext>
            </a:extLst>
          </p:cNvPr>
          <p:cNvPicPr>
            <a:picLocks noChangeAspect="1"/>
          </p:cNvPicPr>
          <p:nvPr/>
        </p:nvPicPr>
        <p:blipFill>
          <a:blip r:embed="rId3"/>
          <a:stretch>
            <a:fillRect/>
          </a:stretch>
        </p:blipFill>
        <p:spPr>
          <a:xfrm>
            <a:off x="5983149" y="591670"/>
            <a:ext cx="5066643" cy="6858000"/>
          </a:xfrm>
          <a:prstGeom prst="rect">
            <a:avLst/>
          </a:prstGeom>
        </p:spPr>
      </p:pic>
      <p:pic>
        <p:nvPicPr>
          <p:cNvPr id="6" name="Picture 5">
            <a:extLst>
              <a:ext uri="{FF2B5EF4-FFF2-40B4-BE49-F238E27FC236}">
                <a16:creationId xmlns:a16="http://schemas.microsoft.com/office/drawing/2014/main" id="{775EC493-835E-BAD2-1561-B587A3C69961}"/>
              </a:ext>
            </a:extLst>
          </p:cNvPr>
          <p:cNvPicPr>
            <a:picLocks noChangeAspect="1"/>
          </p:cNvPicPr>
          <p:nvPr/>
        </p:nvPicPr>
        <p:blipFill>
          <a:blip r:embed="rId4"/>
          <a:stretch>
            <a:fillRect/>
          </a:stretch>
        </p:blipFill>
        <p:spPr>
          <a:xfrm>
            <a:off x="1029357" y="591670"/>
            <a:ext cx="5066643" cy="6858000"/>
          </a:xfrm>
          <a:prstGeom prst="rect">
            <a:avLst/>
          </a:prstGeom>
        </p:spPr>
      </p:pic>
    </p:spTree>
    <p:extLst>
      <p:ext uri="{BB962C8B-B14F-4D97-AF65-F5344CB8AC3E}">
        <p14:creationId xmlns:p14="http://schemas.microsoft.com/office/powerpoint/2010/main" val="41362166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E499E13B-7E52-719E-9CA7-8CD4D39497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7982" y="1462923"/>
            <a:ext cx="2181026" cy="252804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C637A129-860C-C72A-0861-C1B53A18D17E}"/>
              </a:ext>
            </a:extLst>
          </p:cNvPr>
          <p:cNvPicPr>
            <a:picLocks noChangeAspect="1"/>
          </p:cNvPicPr>
          <p:nvPr/>
        </p:nvPicPr>
        <p:blipFill>
          <a:blip r:embed="rId4"/>
          <a:stretch>
            <a:fillRect/>
          </a:stretch>
        </p:blipFill>
        <p:spPr>
          <a:xfrm>
            <a:off x="6010034" y="2660693"/>
            <a:ext cx="3505200" cy="988646"/>
          </a:xfrm>
          <a:prstGeom prst="rect">
            <a:avLst/>
          </a:prstGeom>
        </p:spPr>
      </p:pic>
      <p:pic>
        <p:nvPicPr>
          <p:cNvPr id="4" name="Picture 3">
            <a:extLst>
              <a:ext uri="{FF2B5EF4-FFF2-40B4-BE49-F238E27FC236}">
                <a16:creationId xmlns:a16="http://schemas.microsoft.com/office/drawing/2014/main" id="{3B77B113-5069-8AF5-443F-F281A8B8FF97}"/>
              </a:ext>
            </a:extLst>
          </p:cNvPr>
          <p:cNvPicPr>
            <a:picLocks noChangeAspect="1"/>
          </p:cNvPicPr>
          <p:nvPr/>
        </p:nvPicPr>
        <p:blipFill>
          <a:blip r:embed="rId5"/>
          <a:stretch>
            <a:fillRect/>
          </a:stretch>
        </p:blipFill>
        <p:spPr>
          <a:xfrm>
            <a:off x="6010034" y="3509725"/>
            <a:ext cx="4882879" cy="962490"/>
          </a:xfrm>
          <a:prstGeom prst="rect">
            <a:avLst/>
          </a:prstGeom>
        </p:spPr>
      </p:pic>
      <p:pic>
        <p:nvPicPr>
          <p:cNvPr id="2052" name="Picture 4">
            <a:extLst>
              <a:ext uri="{FF2B5EF4-FFF2-40B4-BE49-F238E27FC236}">
                <a16:creationId xmlns:a16="http://schemas.microsoft.com/office/drawing/2014/main" id="{0FDA7122-A7F6-DF8A-EBAE-C4AA07A6888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96670" y="3196569"/>
            <a:ext cx="2664676" cy="27902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3172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502443" y="2752468"/>
            <a:ext cx="11187112" cy="1463040"/>
          </a:xfrm>
        </p:spPr>
        <p:txBody>
          <a:bodyPr/>
          <a:lstStyle/>
          <a:p>
            <a:r>
              <a:rPr lang="en-US" dirty="0">
                <a:latin typeface="+mn-lt"/>
              </a:rPr>
              <a:t>The </a:t>
            </a:r>
            <a:r>
              <a:rPr lang="en-US" dirty="0" err="1">
                <a:latin typeface="+mn-lt"/>
              </a:rPr>
              <a:t>REDCapR</a:t>
            </a:r>
            <a:r>
              <a:rPr lang="en-US" dirty="0">
                <a:latin typeface="+mn-lt"/>
              </a:rPr>
              <a:t> </a:t>
            </a:r>
            <a:r>
              <a:rPr lang="en-US" dirty="0" smtClean="0">
                <a:latin typeface="+mn-lt"/>
              </a:rPr>
              <a:t>Package Demo</a:t>
            </a:r>
            <a:br>
              <a:rPr lang="en-US" dirty="0" smtClean="0">
                <a:latin typeface="+mn-lt"/>
              </a:rPr>
            </a:br>
            <a:endParaRPr lang="en-US" dirty="0">
              <a:latin typeface="+mn-lt"/>
            </a:endParaRPr>
          </a:p>
        </p:txBody>
      </p:sp>
    </p:spTree>
    <p:extLst>
      <p:ext uri="{BB962C8B-B14F-4D97-AF65-F5344CB8AC3E}">
        <p14:creationId xmlns:p14="http://schemas.microsoft.com/office/powerpoint/2010/main" val="30744870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2443" y="1718631"/>
            <a:ext cx="11187112" cy="4362680"/>
          </a:xfrm>
          <a:solidFill>
            <a:schemeClr val="bg1"/>
          </a:solidFill>
        </p:spPr>
        <p:txBody>
          <a:bodyPr/>
          <a:lstStyle/>
          <a:p>
            <a:r>
              <a:rPr lang="en-US" dirty="0">
                <a:hlinkClick r:id="rId2"/>
              </a:rPr>
              <a:t>https://htmlpreview.github.io</a:t>
            </a:r>
            <a:r>
              <a:rPr lang="en-US" dirty="0" smtClean="0">
                <a:hlinkClick r:id="rId2"/>
              </a:rPr>
              <a:t>/</a:t>
            </a:r>
            <a:br>
              <a:rPr lang="en-US" dirty="0" smtClean="0">
                <a:hlinkClick r:id="rId2"/>
              </a:rPr>
            </a:br>
            <a:r>
              <a:rPr lang="en-US" dirty="0" smtClean="0">
                <a:hlinkClick r:id="rId2"/>
              </a:rPr>
              <a:t>?</a:t>
            </a:r>
            <a:r>
              <a:rPr lang="en-US" dirty="0">
                <a:hlinkClick r:id="rId2"/>
              </a:rPr>
              <a:t>https://</a:t>
            </a:r>
            <a:r>
              <a:rPr lang="en-US" dirty="0" smtClean="0">
                <a:hlinkClick r:id="rId2"/>
              </a:rPr>
              <a:t>github.com/</a:t>
            </a:r>
            <a:r>
              <a:rPr lang="en-US" dirty="0" err="1" smtClean="0">
                <a:hlinkClick r:id="rId2"/>
              </a:rPr>
              <a:t>skadauke</a:t>
            </a:r>
            <a:r>
              <a:rPr lang="en-US" dirty="0" smtClean="0">
                <a:hlinkClick r:id="rId2"/>
              </a:rPr>
              <a:t>/redcapcon_2023_redcap_r_workshop/blob/main/exercises/01a_redcapr.html</a:t>
            </a:r>
            <a:endParaRPr lang="en-US" dirty="0"/>
          </a:p>
        </p:txBody>
      </p:sp>
    </p:spTree>
    <p:extLst>
      <p:ext uri="{BB962C8B-B14F-4D97-AF65-F5344CB8AC3E}">
        <p14:creationId xmlns:p14="http://schemas.microsoft.com/office/powerpoint/2010/main" val="27253061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502443" y="2752468"/>
            <a:ext cx="11187112" cy="1463040"/>
          </a:xfrm>
        </p:spPr>
        <p:txBody>
          <a:bodyPr/>
          <a:lstStyle/>
          <a:p>
            <a:r>
              <a:rPr lang="en-US" dirty="0" err="1">
                <a:latin typeface="+mn-lt"/>
              </a:rPr>
              <a:t>REDCapTidieR</a:t>
            </a:r>
            <a:endParaRPr lang="en-US" dirty="0">
              <a:latin typeface="+mn-lt"/>
            </a:endParaRPr>
          </a:p>
        </p:txBody>
      </p:sp>
    </p:spTree>
    <p:extLst>
      <p:ext uri="{BB962C8B-B14F-4D97-AF65-F5344CB8AC3E}">
        <p14:creationId xmlns:p14="http://schemas.microsoft.com/office/powerpoint/2010/main" val="9046233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DF303-DD7A-18A8-3C88-E5B4BFE0CF68}"/>
              </a:ext>
            </a:extLst>
          </p:cNvPr>
          <p:cNvSpPr>
            <a:spLocks noGrp="1"/>
          </p:cNvSpPr>
          <p:nvPr>
            <p:ph type="title"/>
          </p:nvPr>
        </p:nvSpPr>
        <p:spPr/>
        <p:txBody>
          <a:bodyPr/>
          <a:lstStyle/>
          <a:p>
            <a:r>
              <a:rPr lang="en-US" dirty="0"/>
              <a:t>REDCapTidieR</a:t>
            </a:r>
          </a:p>
        </p:txBody>
      </p:sp>
      <p:sp>
        <p:nvSpPr>
          <p:cNvPr id="3" name="Content Placeholder 2">
            <a:extLst>
              <a:ext uri="{FF2B5EF4-FFF2-40B4-BE49-F238E27FC236}">
                <a16:creationId xmlns:a16="http://schemas.microsoft.com/office/drawing/2014/main" id="{ACE79AC7-0351-E0A8-7331-8311A50CA76D}"/>
              </a:ext>
            </a:extLst>
          </p:cNvPr>
          <p:cNvSpPr>
            <a:spLocks noGrp="1"/>
          </p:cNvSpPr>
          <p:nvPr>
            <p:ph idx="1"/>
          </p:nvPr>
        </p:nvSpPr>
        <p:spPr>
          <a:xfrm>
            <a:off x="759019" y="1396314"/>
            <a:ext cx="9779441" cy="5119123"/>
          </a:xfrm>
        </p:spPr>
        <p:txBody>
          <a:bodyPr>
            <a:normAutofit lnSpcReduction="10000"/>
          </a:bodyPr>
          <a:lstStyle/>
          <a:p>
            <a:r>
              <a:rPr lang="en-US" sz="2800" dirty="0"/>
              <a:t>Makes it easy to import any REDCap project into R</a:t>
            </a:r>
          </a:p>
          <a:p>
            <a:pPr lvl="1"/>
            <a:r>
              <a:rPr lang="en-US" sz="2400" dirty="0"/>
              <a:t>Even if complex: longitudinal, repeated events or instruments, surveys, and/or data access groups (DAGs)</a:t>
            </a:r>
          </a:p>
          <a:p>
            <a:pPr lvl="1"/>
            <a:r>
              <a:rPr lang="en-US" sz="2400" dirty="0"/>
              <a:t>Pulls data and metadata into a </a:t>
            </a:r>
            <a:r>
              <a:rPr lang="en-US" sz="2400" b="1" u="sng" dirty="0"/>
              <a:t>supertibble</a:t>
            </a:r>
            <a:r>
              <a:rPr lang="en-US" sz="2400" b="1" dirty="0"/>
              <a:t> </a:t>
            </a:r>
            <a:r>
              <a:rPr lang="en-US" sz="2400" dirty="0"/>
              <a:t>that can be easily explored in RStudio IDE and works with pipes</a:t>
            </a:r>
          </a:p>
          <a:p>
            <a:pPr marL="0" indent="0">
              <a:buNone/>
            </a:pPr>
            <a:endParaRPr lang="en-US" sz="2800" dirty="0"/>
          </a:p>
          <a:p>
            <a:r>
              <a:rPr lang="en-US" sz="2800" dirty="0"/>
              <a:t>Is robust and efficient</a:t>
            </a:r>
          </a:p>
          <a:p>
            <a:pPr lvl="1"/>
            <a:r>
              <a:rPr lang="en-US" sz="2400" dirty="0"/>
              <a:t>Built on top of </a:t>
            </a:r>
            <a:r>
              <a:rPr lang="en-US" sz="2400" dirty="0" err="1"/>
              <a:t>REDCapR</a:t>
            </a:r>
            <a:r>
              <a:rPr lang="en-US" sz="2400" dirty="0"/>
              <a:t> </a:t>
            </a:r>
          </a:p>
          <a:p>
            <a:pPr lvl="1"/>
            <a:r>
              <a:rPr lang="en-US" sz="2400" dirty="0"/>
              <a:t>Follows </a:t>
            </a:r>
            <a:r>
              <a:rPr lang="en-US" sz="2400" dirty="0" err="1"/>
              <a:t>tidyverse</a:t>
            </a:r>
            <a:r>
              <a:rPr lang="en-US" sz="2400" dirty="0"/>
              <a:t> software development lifecycle recommendations</a:t>
            </a:r>
          </a:p>
          <a:p>
            <a:pPr lvl="1"/>
            <a:r>
              <a:rPr lang="en-US" sz="2400" dirty="0"/>
              <a:t>97% test coverage</a:t>
            </a:r>
          </a:p>
          <a:p>
            <a:pPr lvl="1"/>
            <a:r>
              <a:rPr lang="en-US" sz="2400" dirty="0"/>
              <a:t>Extensive error checking with helpful error messages</a:t>
            </a:r>
          </a:p>
          <a:p>
            <a:pPr lvl="1"/>
            <a:r>
              <a:rPr lang="en-US" sz="2400" dirty="0"/>
              <a:t>Profiled and replaced </a:t>
            </a:r>
            <a:r>
              <a:rPr lang="en-US" sz="2400" dirty="0" err="1"/>
              <a:t>tidyverse</a:t>
            </a:r>
            <a:r>
              <a:rPr lang="en-US" sz="2400" dirty="0"/>
              <a:t> code with base R where we found bottlenecks</a:t>
            </a:r>
            <a:endParaRPr lang="en-US" sz="2800" dirty="0"/>
          </a:p>
          <a:p>
            <a:endParaRPr lang="en-US" sz="2800" dirty="0"/>
          </a:p>
        </p:txBody>
      </p:sp>
      <p:pic>
        <p:nvPicPr>
          <p:cNvPr id="6" name="Picture 4" descr="REDCapTidieR hex logo">
            <a:extLst>
              <a:ext uri="{FF2B5EF4-FFF2-40B4-BE49-F238E27FC236}">
                <a16:creationId xmlns:a16="http://schemas.microsoft.com/office/drawing/2014/main" id="{CFEC94C8-5000-838A-AA3D-8C5E0C1F16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64789" y="4788709"/>
            <a:ext cx="1435570" cy="16573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6361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926207-AAFA-E0D3-4304-D307224F9DC4}"/>
              </a:ext>
            </a:extLst>
          </p:cNvPr>
          <p:cNvSpPr>
            <a:spLocks noGrp="1"/>
          </p:cNvSpPr>
          <p:nvPr>
            <p:ph type="title"/>
          </p:nvPr>
        </p:nvSpPr>
        <p:spPr/>
        <p:txBody>
          <a:bodyPr/>
          <a:lstStyle/>
          <a:p>
            <a:r>
              <a:rPr lang="en-US" dirty="0"/>
              <a:t>The REDCapTidieR Supertibble</a:t>
            </a:r>
          </a:p>
        </p:txBody>
      </p:sp>
      <p:sp>
        <p:nvSpPr>
          <p:cNvPr id="3" name="Content Placeholder 2">
            <a:extLst>
              <a:ext uri="{FF2B5EF4-FFF2-40B4-BE49-F238E27FC236}">
                <a16:creationId xmlns:a16="http://schemas.microsoft.com/office/drawing/2014/main" id="{E01DE9EE-8437-C054-FA90-4E8554B36EF9}"/>
              </a:ext>
            </a:extLst>
          </p:cNvPr>
          <p:cNvSpPr>
            <a:spLocks noGrp="1"/>
          </p:cNvSpPr>
          <p:nvPr>
            <p:ph idx="1"/>
          </p:nvPr>
        </p:nvSpPr>
        <p:spPr/>
        <p:txBody>
          <a:bodyPr/>
          <a:lstStyle/>
          <a:p>
            <a:r>
              <a:rPr lang="en-US" sz="2800" dirty="0"/>
              <a:t>Use </a:t>
            </a:r>
            <a:r>
              <a:rPr lang="en-US" sz="2800" dirty="0">
                <a:solidFill>
                  <a:srgbClr val="0070C0"/>
                </a:solidFill>
                <a:latin typeface="Consolas" panose="020B0609020204030204" pitchFamily="49" charset="0"/>
              </a:rPr>
              <a:t>read_redcap()</a:t>
            </a:r>
            <a:r>
              <a:rPr lang="en-US" sz="2800" dirty="0"/>
              <a:t> to import a REDCap project into R</a:t>
            </a:r>
          </a:p>
          <a:p>
            <a:pPr lvl="1"/>
            <a:r>
              <a:rPr lang="en-US" sz="2400" dirty="0"/>
              <a:t>Returns a </a:t>
            </a:r>
            <a:r>
              <a:rPr lang="en-US" sz="2400" b="1" dirty="0"/>
              <a:t>supertibble</a:t>
            </a:r>
            <a:r>
              <a:rPr lang="en-US" sz="2400" dirty="0"/>
              <a:t> which contains data and metadata broken down by instrument</a:t>
            </a:r>
          </a:p>
          <a:p>
            <a:endParaRPr lang="en-US" dirty="0"/>
          </a:p>
        </p:txBody>
      </p:sp>
      <p:pic>
        <p:nvPicPr>
          <p:cNvPr id="4" name="Picture 3">
            <a:extLst>
              <a:ext uri="{FF2B5EF4-FFF2-40B4-BE49-F238E27FC236}">
                <a16:creationId xmlns:a16="http://schemas.microsoft.com/office/drawing/2014/main" id="{A44C3AC7-9FAB-BF25-20D6-40EAD85738D4}"/>
              </a:ext>
            </a:extLst>
          </p:cNvPr>
          <p:cNvPicPr>
            <a:picLocks noChangeAspect="1"/>
          </p:cNvPicPr>
          <p:nvPr/>
        </p:nvPicPr>
        <p:blipFill>
          <a:blip r:embed="rId3"/>
          <a:stretch>
            <a:fillRect/>
          </a:stretch>
        </p:blipFill>
        <p:spPr>
          <a:xfrm>
            <a:off x="2209800" y="3057848"/>
            <a:ext cx="7772400" cy="3072809"/>
          </a:xfrm>
          <a:prstGeom prst="rect">
            <a:avLst/>
          </a:prstGeom>
        </p:spPr>
      </p:pic>
      <p:pic>
        <p:nvPicPr>
          <p:cNvPr id="6" name="Picture 4" descr="REDCapTidieR hex logo">
            <a:extLst>
              <a:ext uri="{FF2B5EF4-FFF2-40B4-BE49-F238E27FC236}">
                <a16:creationId xmlns:a16="http://schemas.microsoft.com/office/drawing/2014/main" id="{6233080F-DB1F-BBDA-0101-ABA8D5C14C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64789" y="4788709"/>
            <a:ext cx="1435570" cy="16573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93500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263D12-9F83-2767-B50D-6FA0A5177F07}"/>
              </a:ext>
            </a:extLst>
          </p:cNvPr>
          <p:cNvSpPr>
            <a:spLocks noGrp="1"/>
          </p:cNvSpPr>
          <p:nvPr>
            <p:ph type="title"/>
          </p:nvPr>
        </p:nvSpPr>
        <p:spPr/>
        <p:txBody>
          <a:bodyPr/>
          <a:lstStyle/>
          <a:p>
            <a:r>
              <a:rPr lang="en-US" dirty="0"/>
              <a:t>What can I do with the Supertibble?</a:t>
            </a:r>
          </a:p>
        </p:txBody>
      </p:sp>
      <p:sp>
        <p:nvSpPr>
          <p:cNvPr id="3" name="Content Placeholder 2">
            <a:extLst>
              <a:ext uri="{FF2B5EF4-FFF2-40B4-BE49-F238E27FC236}">
                <a16:creationId xmlns:a16="http://schemas.microsoft.com/office/drawing/2014/main" id="{16CC082A-DDC3-1CB4-7637-BB06334CE8A8}"/>
              </a:ext>
            </a:extLst>
          </p:cNvPr>
          <p:cNvSpPr>
            <a:spLocks noGrp="1"/>
          </p:cNvSpPr>
          <p:nvPr>
            <p:ph idx="1"/>
          </p:nvPr>
        </p:nvSpPr>
        <p:spPr>
          <a:xfrm>
            <a:off x="759019" y="1548714"/>
            <a:ext cx="9438535" cy="3286849"/>
          </a:xfrm>
        </p:spPr>
        <p:txBody>
          <a:bodyPr>
            <a:normAutofit/>
          </a:bodyPr>
          <a:lstStyle/>
          <a:p>
            <a:r>
              <a:rPr lang="en-US" sz="2800" dirty="0"/>
              <a:t>Use </a:t>
            </a:r>
            <a:r>
              <a:rPr lang="en-US" sz="2800" dirty="0" err="1">
                <a:solidFill>
                  <a:srgbClr val="0070C0"/>
                </a:solidFill>
                <a:latin typeface="Consolas" panose="020B0609020204030204" pitchFamily="49" charset="0"/>
              </a:rPr>
              <a:t>bind_tibbles</a:t>
            </a:r>
            <a:r>
              <a:rPr lang="en-US" sz="2800" dirty="0">
                <a:solidFill>
                  <a:srgbClr val="0070C0"/>
                </a:solidFill>
                <a:latin typeface="Consolas" panose="020B0609020204030204" pitchFamily="49" charset="0"/>
              </a:rPr>
              <a:t>()</a:t>
            </a:r>
            <a:r>
              <a:rPr lang="en-US" sz="2800" dirty="0"/>
              <a:t> or </a:t>
            </a:r>
            <a:r>
              <a:rPr lang="en-US" sz="2800" dirty="0" err="1">
                <a:solidFill>
                  <a:srgbClr val="0070C0"/>
                </a:solidFill>
                <a:latin typeface="Consolas" panose="020B0609020204030204" pitchFamily="49" charset="0"/>
              </a:rPr>
              <a:t>extract_tibble</a:t>
            </a:r>
            <a:r>
              <a:rPr lang="en-US" sz="2800" dirty="0">
                <a:solidFill>
                  <a:srgbClr val="0070C0"/>
                </a:solidFill>
                <a:latin typeface="Consolas" panose="020B0609020204030204" pitchFamily="49" charset="0"/>
              </a:rPr>
              <a:t>()</a:t>
            </a:r>
            <a:r>
              <a:rPr lang="en-US" sz="2800" dirty="0"/>
              <a:t> to extract data from individual instruments</a:t>
            </a:r>
          </a:p>
          <a:p>
            <a:pPr lvl="1"/>
            <a:r>
              <a:rPr lang="en-US" sz="2400" dirty="0"/>
              <a:t>Plays well with </a:t>
            </a:r>
            <a:r>
              <a:rPr lang="en-US" sz="2400" dirty="0">
                <a:solidFill>
                  <a:srgbClr val="0070C0"/>
                </a:solidFill>
                <a:latin typeface="Consolas" panose="020B0609020204030204" pitchFamily="49" charset="0"/>
                <a:cs typeface="Consolas" panose="020B0609020204030204" pitchFamily="49" charset="0"/>
              </a:rPr>
              <a:t>%&gt;%</a:t>
            </a:r>
            <a:r>
              <a:rPr lang="en-US" sz="2400" dirty="0"/>
              <a:t> or </a:t>
            </a:r>
            <a:r>
              <a:rPr lang="en-US" sz="2400" dirty="0">
                <a:solidFill>
                  <a:srgbClr val="0070C0"/>
                </a:solidFill>
                <a:latin typeface="Consolas" panose="020B0609020204030204" pitchFamily="49" charset="0"/>
                <a:cs typeface="Consolas" panose="020B0609020204030204" pitchFamily="49" charset="0"/>
              </a:rPr>
              <a:t>|&gt;</a:t>
            </a:r>
          </a:p>
          <a:p>
            <a:r>
              <a:rPr lang="en-US" sz="2800" dirty="0"/>
              <a:t>Use </a:t>
            </a:r>
            <a:r>
              <a:rPr lang="en-US" sz="2800" dirty="0">
                <a:solidFill>
                  <a:srgbClr val="0070C0"/>
                </a:solidFill>
                <a:latin typeface="Consolas" panose="020B0609020204030204" pitchFamily="49" charset="0"/>
              </a:rPr>
              <a:t>make_labelled()</a:t>
            </a:r>
            <a:r>
              <a:rPr lang="en-US" sz="2800" dirty="0"/>
              <a:t> to add variable labels</a:t>
            </a:r>
          </a:p>
          <a:p>
            <a:pPr lvl="1"/>
            <a:r>
              <a:rPr lang="en-US" sz="2400" dirty="0"/>
              <a:t>Uses {labelled} to attach REDCap field labels to data columns</a:t>
            </a:r>
          </a:p>
          <a:p>
            <a:r>
              <a:rPr lang="en-US" sz="2800" dirty="0"/>
              <a:t>Use </a:t>
            </a:r>
            <a:r>
              <a:rPr lang="en-US" sz="2800" dirty="0" err="1">
                <a:solidFill>
                  <a:srgbClr val="0070C0"/>
                </a:solidFill>
                <a:latin typeface="Consolas" panose="020B0609020204030204" pitchFamily="49" charset="0"/>
              </a:rPr>
              <a:t>write_redcap_xlsx</a:t>
            </a:r>
            <a:r>
              <a:rPr lang="en-US" sz="2800" dirty="0">
                <a:solidFill>
                  <a:srgbClr val="0070C0"/>
                </a:solidFill>
                <a:latin typeface="Consolas" panose="020B0609020204030204" pitchFamily="49" charset="0"/>
              </a:rPr>
              <a:t>()</a:t>
            </a:r>
            <a:r>
              <a:rPr lang="en-US" sz="2800" dirty="0"/>
              <a:t> to export to Excel</a:t>
            </a:r>
          </a:p>
          <a:p>
            <a:pPr lvl="1"/>
            <a:r>
              <a:rPr lang="en-US" sz="2400" dirty="0"/>
              <a:t>Collaborator-friendly! Supports labels</a:t>
            </a:r>
          </a:p>
          <a:p>
            <a:endParaRPr lang="en-US" sz="2800" dirty="0"/>
          </a:p>
        </p:txBody>
      </p:sp>
      <p:pic>
        <p:nvPicPr>
          <p:cNvPr id="5" name="Picture 4">
            <a:extLst>
              <a:ext uri="{FF2B5EF4-FFF2-40B4-BE49-F238E27FC236}">
                <a16:creationId xmlns:a16="http://schemas.microsoft.com/office/drawing/2014/main" id="{60DDF3FE-53E7-E229-6392-8D3D1699586E}"/>
              </a:ext>
            </a:extLst>
          </p:cNvPr>
          <p:cNvPicPr>
            <a:picLocks noChangeAspect="1"/>
          </p:cNvPicPr>
          <p:nvPr/>
        </p:nvPicPr>
        <p:blipFill rotWithShape="1">
          <a:blip r:embed="rId3"/>
          <a:srcRect t="4950"/>
          <a:stretch/>
        </p:blipFill>
        <p:spPr>
          <a:xfrm>
            <a:off x="1110341" y="5020491"/>
            <a:ext cx="9983027" cy="1575267"/>
          </a:xfrm>
          <a:prstGeom prst="rect">
            <a:avLst/>
          </a:prstGeom>
        </p:spPr>
      </p:pic>
    </p:spTree>
    <p:extLst>
      <p:ext uri="{BB962C8B-B14F-4D97-AF65-F5344CB8AC3E}">
        <p14:creationId xmlns:p14="http://schemas.microsoft.com/office/powerpoint/2010/main" val="917699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E1AA3D-CC1E-C74E-A634-995E791A2433}"/>
              </a:ext>
            </a:extLst>
          </p:cNvPr>
          <p:cNvSpPr>
            <a:spLocks noGrp="1"/>
          </p:cNvSpPr>
          <p:nvPr>
            <p:ph type="title"/>
          </p:nvPr>
        </p:nvSpPr>
        <p:spPr>
          <a:xfrm>
            <a:off x="1024128" y="585216"/>
            <a:ext cx="9720072" cy="1499616"/>
          </a:xfrm>
        </p:spPr>
        <p:txBody>
          <a:bodyPr/>
          <a:lstStyle/>
          <a:p>
            <a:r>
              <a:rPr lang="en-US"/>
              <a:t>Your Turn</a:t>
            </a:r>
            <a:endParaRPr lang="en-US" dirty="0"/>
          </a:p>
        </p:txBody>
      </p:sp>
      <p:sp>
        <p:nvSpPr>
          <p:cNvPr id="3" name="Text Placeholder 2">
            <a:extLst>
              <a:ext uri="{FF2B5EF4-FFF2-40B4-BE49-F238E27FC236}">
                <a16:creationId xmlns:a16="http://schemas.microsoft.com/office/drawing/2014/main" id="{EE19BCF9-CEA1-7D4C-9B3A-71C9D9023AEA}"/>
              </a:ext>
            </a:extLst>
          </p:cNvPr>
          <p:cNvSpPr>
            <a:spLocks noGrp="1"/>
          </p:cNvSpPr>
          <p:nvPr>
            <p:ph type="body" sz="quarter" idx="13"/>
          </p:nvPr>
        </p:nvSpPr>
        <p:spPr>
          <a:xfrm>
            <a:off x="935665" y="1924493"/>
            <a:ext cx="9932963" cy="4933507"/>
          </a:xfrm>
        </p:spPr>
        <p:txBody>
          <a:bodyPr>
            <a:normAutofit/>
          </a:bodyPr>
          <a:lstStyle/>
          <a:p>
            <a:pPr marL="0" indent="0">
              <a:buNone/>
            </a:pPr>
            <a:r>
              <a:rPr lang="en-US" sz="4400" dirty="0"/>
              <a:t>Open the </a:t>
            </a:r>
            <a:r>
              <a:rPr lang="en-US" sz="3600" dirty="0">
                <a:solidFill>
                  <a:srgbClr val="0070C0"/>
                </a:solidFill>
                <a:latin typeface="Monaco" pitchFamily="2" charset="77"/>
              </a:rPr>
              <a:t>01_extract_explore.qmd</a:t>
            </a:r>
            <a:r>
              <a:rPr lang="en-US" sz="4000" dirty="0"/>
              <a:t> </a:t>
            </a:r>
            <a:r>
              <a:rPr lang="en-US" sz="4400" dirty="0"/>
              <a:t>file in the </a:t>
            </a:r>
            <a:r>
              <a:rPr lang="en-US" sz="3600" dirty="0">
                <a:solidFill>
                  <a:srgbClr val="0070C0"/>
                </a:solidFill>
                <a:latin typeface="Monaco" pitchFamily="2" charset="77"/>
              </a:rPr>
              <a:t>exercises</a:t>
            </a:r>
            <a:r>
              <a:rPr lang="en-US" sz="4400" dirty="0"/>
              <a:t> folder.</a:t>
            </a:r>
          </a:p>
          <a:p>
            <a:pPr marL="0" indent="0">
              <a:buNone/>
            </a:pPr>
            <a:r>
              <a:rPr lang="en-US" sz="4400" dirty="0"/>
              <a:t>Read what it says and follow the instructions to complete the exercise.</a:t>
            </a:r>
          </a:p>
          <a:p>
            <a:pPr marL="0" indent="0">
              <a:buNone/>
            </a:pPr>
            <a:endParaRPr lang="en-US" sz="4400" dirty="0"/>
          </a:p>
        </p:txBody>
      </p:sp>
    </p:spTree>
    <p:extLst>
      <p:ext uri="{BB962C8B-B14F-4D97-AF65-F5344CB8AC3E}">
        <p14:creationId xmlns:p14="http://schemas.microsoft.com/office/powerpoint/2010/main" val="29320521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E2864C1-603E-8842-AE96-D3526096E32C}"/>
              </a:ext>
            </a:extLst>
          </p:cNvPr>
          <p:cNvSpPr>
            <a:spLocks noGrp="1"/>
          </p:cNvSpPr>
          <p:nvPr>
            <p:ph idx="4294967295"/>
          </p:nvPr>
        </p:nvSpPr>
        <p:spPr>
          <a:xfrm>
            <a:off x="3086920" y="1617127"/>
            <a:ext cx="8773386" cy="4812436"/>
          </a:xfrm>
        </p:spPr>
        <p:txBody>
          <a:bodyPr>
            <a:normAutofit/>
          </a:bodyPr>
          <a:lstStyle/>
          <a:p>
            <a:pPr marL="0" indent="0">
              <a:buNone/>
            </a:pPr>
            <a:r>
              <a:rPr lang="en-US" sz="3200" dirty="0" err="1"/>
              <a:t>REDCapR</a:t>
            </a:r>
            <a:r>
              <a:rPr lang="en-US" sz="3200" dirty="0"/>
              <a:t> is the OG and provides both API access and other functions to work with </a:t>
            </a:r>
            <a:r>
              <a:rPr lang="en-US" sz="3200" dirty="0" err="1"/>
              <a:t>REDCap</a:t>
            </a:r>
            <a:r>
              <a:rPr lang="en-US" sz="3200" dirty="0"/>
              <a:t> databases in R</a:t>
            </a:r>
          </a:p>
          <a:p>
            <a:pPr marL="0" indent="0">
              <a:buNone/>
            </a:pPr>
            <a:endParaRPr lang="en-US" sz="3200" dirty="0"/>
          </a:p>
          <a:p>
            <a:pPr marL="0" indent="0">
              <a:buNone/>
            </a:pPr>
            <a:r>
              <a:rPr lang="en-US" sz="3200" dirty="0" err="1"/>
              <a:t>REDCapTidieR</a:t>
            </a:r>
            <a:r>
              <a:rPr lang="en-US" sz="3200" dirty="0"/>
              <a:t> is useful to work with complex projects that contain longitudinal structure or repeated instruments into R.</a:t>
            </a:r>
          </a:p>
          <a:p>
            <a:pPr marL="0" indent="0">
              <a:buNone/>
            </a:pPr>
            <a:endParaRPr lang="en-US" sz="3200" dirty="0"/>
          </a:p>
          <a:p>
            <a:pPr marL="0" indent="0">
              <a:buNone/>
            </a:pPr>
            <a:r>
              <a:rPr lang="en-US" sz="3200" dirty="0"/>
              <a:t>The </a:t>
            </a:r>
            <a:r>
              <a:rPr lang="en-US" sz="3200" dirty="0" err="1"/>
              <a:t>REDCapTidieR</a:t>
            </a:r>
            <a:r>
              <a:rPr lang="en-US" sz="3200" dirty="0"/>
              <a:t> </a:t>
            </a:r>
            <a:r>
              <a:rPr lang="en-US" sz="3200" dirty="0" err="1"/>
              <a:t>supertibble</a:t>
            </a:r>
            <a:r>
              <a:rPr lang="en-US" sz="3200" dirty="0"/>
              <a:t> …</a:t>
            </a:r>
          </a:p>
        </p:txBody>
      </p:sp>
      <p:sp>
        <p:nvSpPr>
          <p:cNvPr id="4" name="object 10">
            <a:extLst>
              <a:ext uri="{FF2B5EF4-FFF2-40B4-BE49-F238E27FC236}">
                <a16:creationId xmlns:a16="http://schemas.microsoft.com/office/drawing/2014/main" id="{76AF4A87-DBFF-1B44-A044-1B865727C039}"/>
              </a:ext>
            </a:extLst>
          </p:cNvPr>
          <p:cNvSpPr txBox="1"/>
          <p:nvPr/>
        </p:nvSpPr>
        <p:spPr>
          <a:xfrm>
            <a:off x="1765568" y="576094"/>
            <a:ext cx="9018175"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Recap</a:t>
            </a:r>
            <a:endParaRPr sz="4400" dirty="0">
              <a:latin typeface="Tw Cen MT" panose="020B0602020104020603" pitchFamily="34" charset="77"/>
              <a:cs typeface="Helvetica Neue"/>
            </a:endParaRPr>
          </a:p>
        </p:txBody>
      </p:sp>
      <p:pic>
        <p:nvPicPr>
          <p:cNvPr id="1026" name="Picture 2">
            <a:extLst>
              <a:ext uri="{FF2B5EF4-FFF2-40B4-BE49-F238E27FC236}">
                <a16:creationId xmlns:a16="http://schemas.microsoft.com/office/drawing/2014/main" id="{C43242A5-595C-FF66-5A2B-FF5A1F141A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0903" y="1617127"/>
            <a:ext cx="1030813" cy="120811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DCapTidieR hex logo">
            <a:extLst>
              <a:ext uri="{FF2B5EF4-FFF2-40B4-BE49-F238E27FC236}">
                <a16:creationId xmlns:a16="http://schemas.microsoft.com/office/drawing/2014/main" id="{0A4B3C7C-E16C-A2F1-2E2E-D4689F49AF8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6453" y="3254507"/>
            <a:ext cx="1479281" cy="1707775"/>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E5DE05B0-1F7C-2051-FB73-463EBE589F63}"/>
              </a:ext>
            </a:extLst>
          </p:cNvPr>
          <p:cNvPicPr>
            <a:picLocks noChangeAspect="1"/>
          </p:cNvPicPr>
          <p:nvPr/>
        </p:nvPicPr>
        <p:blipFill>
          <a:blip r:embed="rId5"/>
          <a:stretch>
            <a:fillRect/>
          </a:stretch>
        </p:blipFill>
        <p:spPr>
          <a:xfrm>
            <a:off x="331694" y="5391547"/>
            <a:ext cx="2442882" cy="965790"/>
          </a:xfrm>
          <a:prstGeom prst="rect">
            <a:avLst/>
          </a:prstGeom>
        </p:spPr>
      </p:pic>
    </p:spTree>
    <p:extLst>
      <p:ext uri="{BB962C8B-B14F-4D97-AF65-F5344CB8AC3E}">
        <p14:creationId xmlns:p14="http://schemas.microsoft.com/office/powerpoint/2010/main" val="294133644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10721</TotalTime>
  <Words>957</Words>
  <Application>Microsoft Office PowerPoint</Application>
  <PresentationFormat>Widescreen</PresentationFormat>
  <Paragraphs>76</Paragraphs>
  <Slides>12</Slides>
  <Notes>11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12</vt:i4>
      </vt:variant>
    </vt:vector>
  </HeadingPairs>
  <TitlesOfParts>
    <vt:vector size="22" baseType="lpstr">
      <vt:lpstr>Calibri</vt:lpstr>
      <vt:lpstr>Consolas</vt:lpstr>
      <vt:lpstr>Helvetica Neue</vt:lpstr>
      <vt:lpstr>Monaco</vt:lpstr>
      <vt:lpstr>roboto</vt:lpstr>
      <vt:lpstr>Tw Cen MT</vt:lpstr>
      <vt:lpstr>Tw Cen MT Condensed</vt:lpstr>
      <vt:lpstr>Wingdings</vt:lpstr>
      <vt:lpstr>Wingdings 3</vt:lpstr>
      <vt:lpstr>Integral</vt:lpstr>
      <vt:lpstr>Extract and Explore</vt:lpstr>
      <vt:lpstr>The REDCapR Package Demo </vt:lpstr>
      <vt:lpstr>https://htmlpreview.github.io/ ?https://github.com/skadauke/redcapcon_2023_redcap_r_workshop/blob/main/exercises/01a_redcapr.html</vt:lpstr>
      <vt:lpstr>REDCapTidieR</vt:lpstr>
      <vt:lpstr>REDCapTidieR</vt:lpstr>
      <vt:lpstr>The REDCapTidieR Supertibble</vt:lpstr>
      <vt:lpstr>What can I do with the Supertibble?</vt:lpstr>
      <vt:lpstr>Your Turn</vt:lpstr>
      <vt:lpstr>PowerPoint Presentation</vt:lpstr>
      <vt:lpstr>What else?</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Teaching Medical Doctors  Reproducible Clinical Data Analysis</dc:title>
  <dc:creator>Kadauke, Stephan,M.D.</dc:creator>
  <cp:lastModifiedBy>Beasley, William H.  (HSC)</cp:lastModifiedBy>
  <cp:revision>580</cp:revision>
  <cp:lastPrinted>2019-02-19T22:36:37Z</cp:lastPrinted>
  <dcterms:created xsi:type="dcterms:W3CDTF">2018-02-01T22:00:01Z</dcterms:created>
  <dcterms:modified xsi:type="dcterms:W3CDTF">2023-09-10T22:43:32Z</dcterms:modified>
</cp:coreProperties>
</file>